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7"/>
  </p:notesMasterIdLst>
  <p:sldIdLst>
    <p:sldId id="257" r:id="rId2"/>
    <p:sldId id="262" r:id="rId3"/>
    <p:sldId id="256" r:id="rId4"/>
    <p:sldId id="259" r:id="rId5"/>
    <p:sldId id="261" r:id="rId6"/>
    <p:sldId id="263" r:id="rId7"/>
    <p:sldId id="264" r:id="rId8"/>
    <p:sldId id="265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70" r:id="rId25"/>
    <p:sldId id="286" r:id="rId26"/>
    <p:sldId id="288" r:id="rId27"/>
    <p:sldId id="287" r:id="rId28"/>
    <p:sldId id="290" r:id="rId29"/>
    <p:sldId id="296" r:id="rId30"/>
    <p:sldId id="292" r:id="rId31"/>
    <p:sldId id="291" r:id="rId32"/>
    <p:sldId id="293" r:id="rId33"/>
    <p:sldId id="297" r:id="rId34"/>
    <p:sldId id="298" r:id="rId35"/>
    <p:sldId id="29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BD0667-78D6-441A-AFA3-16314F66C822}" type="datetimeFigureOut">
              <a:rPr lang="en-US" smtClean="0"/>
              <a:t>30-Nov-16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649FF-DBBE-46E8-8A7F-6EE78184C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18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7540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036F1-F275-4BEC-A1D7-5B111314F631}" type="datetimeFigureOut">
              <a:rPr lang="en-US" smtClean="0"/>
              <a:t>30-Nov-16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5E17-B57B-4251-B534-8ACD450DB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39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036F1-F275-4BEC-A1D7-5B111314F631}" type="datetimeFigureOut">
              <a:rPr lang="en-US" smtClean="0"/>
              <a:t>30-Nov-16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5E17-B57B-4251-B534-8ACD450DB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60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036F1-F275-4BEC-A1D7-5B111314F631}" type="datetimeFigureOut">
              <a:rPr lang="en-US" smtClean="0"/>
              <a:t>30-Nov-16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5E17-B57B-4251-B534-8ACD450DB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63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90871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6813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036F1-F275-4BEC-A1D7-5B111314F631}" type="datetimeFigureOut">
              <a:rPr lang="en-US" smtClean="0"/>
              <a:t>30-Nov-16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5E17-B57B-4251-B534-8ACD450DB23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364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036F1-F275-4BEC-A1D7-5B111314F631}" type="datetimeFigureOut">
              <a:rPr lang="en-US" smtClean="0"/>
              <a:t>30-Nov-16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5E17-B57B-4251-B534-8ACD450DB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20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036F1-F275-4BEC-A1D7-5B111314F631}" type="datetimeFigureOut">
              <a:rPr lang="en-US" smtClean="0"/>
              <a:t>30-Nov-16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5E17-B57B-4251-B534-8ACD450DB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8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036F1-F275-4BEC-A1D7-5B111314F631}" type="datetimeFigureOut">
              <a:rPr lang="en-US" smtClean="0"/>
              <a:t>30-Nov-16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5E17-B57B-4251-B534-8ACD450DB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68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036F1-F275-4BEC-A1D7-5B111314F631}" type="datetimeFigureOut">
              <a:rPr lang="en-US" smtClean="0"/>
              <a:t>30-Nov-16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5E17-B57B-4251-B534-8ACD450DB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07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53036F1-F275-4BEC-A1D7-5B111314F631}" type="datetimeFigureOut">
              <a:rPr lang="en-US" smtClean="0"/>
              <a:t>30-Nov-16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4B5E17-B57B-4251-B534-8ACD450DB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42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036F1-F275-4BEC-A1D7-5B111314F631}" type="datetimeFigureOut">
              <a:rPr lang="en-US" smtClean="0"/>
              <a:t>30-Nov-16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5E17-B57B-4251-B534-8ACD450DB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456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53036F1-F275-4BEC-A1D7-5B111314F631}" type="datetimeFigureOut">
              <a:rPr lang="en-US" smtClean="0"/>
              <a:t>30-Nov-16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4B5E17-B57B-4251-B534-8ACD450DB23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9659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667721" y="497412"/>
            <a:ext cx="10830800" cy="3006728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1467" dirty="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	 	 	</a:t>
            </a:r>
          </a:p>
          <a:p>
            <a:pPr algn="ctr">
              <a:spcBef>
                <a:spcPts val="0"/>
              </a:spcBef>
            </a:pPr>
            <a:r>
              <a:rPr lang="en" sz="4000" b="1" dirty="0">
                <a:solidFill>
                  <a:srgbClr val="9FC5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DETECTION OF HEDONIC RESPONSE USING</a:t>
            </a:r>
          </a:p>
          <a:p>
            <a:pPr algn="ctr">
              <a:spcBef>
                <a:spcPts val="0"/>
              </a:spcBef>
            </a:pPr>
            <a:r>
              <a:rPr lang="en" sz="4000" b="1" dirty="0">
                <a:solidFill>
                  <a:srgbClr val="9FC5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BALLISTOCARDIOGRAPHY (BCG)</a:t>
            </a:r>
          </a:p>
          <a:p>
            <a:pPr>
              <a:spcBef>
                <a:spcPts val="0"/>
              </a:spcBef>
            </a:pPr>
            <a:endParaRPr dirty="0">
              <a:solidFill>
                <a:srgbClr val="FFF2CC"/>
              </a:solidFill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5048519" y="2486710"/>
            <a:ext cx="2266682" cy="73896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2000" b="1" dirty="0" smtClean="0">
                <a:latin typeface="+mn-lt"/>
              </a:rPr>
              <a:t>END </a:t>
            </a:r>
            <a:r>
              <a:rPr lang="en" sz="2000" b="1" dirty="0">
                <a:latin typeface="+mn-lt"/>
              </a:rPr>
              <a:t>Semester Presentation</a:t>
            </a:r>
          </a:p>
        </p:txBody>
      </p:sp>
      <p:sp>
        <p:nvSpPr>
          <p:cNvPr id="61" name="Shape 61"/>
          <p:cNvSpPr txBox="1"/>
          <p:nvPr/>
        </p:nvSpPr>
        <p:spPr>
          <a:xfrm>
            <a:off x="8378934" y="5122823"/>
            <a:ext cx="4176000" cy="1172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b="1" dirty="0">
                <a:solidFill>
                  <a:srgbClr val="9FC5E8"/>
                </a:solidFill>
              </a:rPr>
              <a:t>Under the guidance of :-</a:t>
            </a:r>
          </a:p>
          <a:p>
            <a:r>
              <a:rPr lang="en" sz="2400" b="1" dirty="0">
                <a:solidFill>
                  <a:srgbClr val="9FC5E8"/>
                </a:solidFill>
              </a:rPr>
              <a:t>Prof. U.S. Tiwari</a:t>
            </a:r>
          </a:p>
        </p:txBody>
      </p:sp>
      <p:sp>
        <p:nvSpPr>
          <p:cNvPr id="5" name="Shape 61"/>
          <p:cNvSpPr txBox="1"/>
          <p:nvPr/>
        </p:nvSpPr>
        <p:spPr>
          <a:xfrm>
            <a:off x="667721" y="4345467"/>
            <a:ext cx="4176000" cy="1172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b="1" dirty="0" smtClean="0">
                <a:solidFill>
                  <a:srgbClr val="9FC5E8"/>
                </a:solidFill>
              </a:rPr>
              <a:t>Group members :</a:t>
            </a:r>
            <a:endParaRPr lang="en" sz="2400" b="1" dirty="0">
              <a:solidFill>
                <a:srgbClr val="9FC5E8"/>
              </a:solidFill>
            </a:endParaRPr>
          </a:p>
          <a:p>
            <a:r>
              <a:rPr lang="en" sz="2400" b="1" dirty="0" smtClean="0">
                <a:solidFill>
                  <a:srgbClr val="9FC5E8"/>
                </a:solidFill>
              </a:rPr>
              <a:t>Praneel Rathore IIT2013034</a:t>
            </a:r>
            <a:br>
              <a:rPr lang="en" sz="2400" b="1" dirty="0" smtClean="0">
                <a:solidFill>
                  <a:srgbClr val="9FC5E8"/>
                </a:solidFill>
              </a:rPr>
            </a:br>
            <a:r>
              <a:rPr lang="en" sz="2400" b="1" dirty="0" smtClean="0">
                <a:solidFill>
                  <a:srgbClr val="9FC5E8"/>
                </a:solidFill>
              </a:rPr>
              <a:t>Aayush Garg IIT2013061</a:t>
            </a:r>
          </a:p>
          <a:p>
            <a:r>
              <a:rPr lang="en" sz="2400" b="1" dirty="0" smtClean="0">
                <a:solidFill>
                  <a:srgbClr val="9FC5E8"/>
                </a:solidFill>
              </a:rPr>
              <a:t>Nipun Manocha IIT2013124</a:t>
            </a:r>
            <a:endParaRPr lang="en" sz="2400" b="1" dirty="0">
              <a:solidFill>
                <a:srgbClr val="9FC5E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10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695459" y="2807594"/>
            <a:ext cx="1287887" cy="1197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 smtClean="0">
                <a:solidFill>
                  <a:schemeClr val="bg1"/>
                </a:solidFill>
              </a:rPr>
              <a:t>Video</a:t>
            </a:r>
            <a:endParaRPr lang="en-US" sz="23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68957" y="1468192"/>
            <a:ext cx="2446986" cy="746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Face Classifier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828799" y="2215166"/>
            <a:ext cx="759855" cy="669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768957" y="3258356"/>
            <a:ext cx="2446986" cy="746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Get Focused Area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992450" y="2434107"/>
            <a:ext cx="0" cy="618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768957" y="4765185"/>
            <a:ext cx="2446986" cy="1210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Select Corner Points (Features to track)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992450" y="4095483"/>
            <a:ext cx="0" cy="553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38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695459" y="2807594"/>
            <a:ext cx="1287887" cy="1197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 smtClean="0">
                <a:solidFill>
                  <a:schemeClr val="bg1"/>
                </a:solidFill>
              </a:rPr>
              <a:t>Video</a:t>
            </a:r>
            <a:endParaRPr lang="en-US" sz="23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68957" y="1468192"/>
            <a:ext cx="2446986" cy="746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Face Classifier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828799" y="2215166"/>
            <a:ext cx="759855" cy="669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768957" y="3258356"/>
            <a:ext cx="2446986" cy="746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Get Focused Area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992450" y="2434107"/>
            <a:ext cx="0" cy="618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768957" y="4765185"/>
            <a:ext cx="2446986" cy="1210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Select Corner Points (Features to track)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992450" y="4095483"/>
            <a:ext cx="0" cy="553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5022" t="14570" r="24001" b="13776"/>
          <a:stretch/>
        </p:blipFill>
        <p:spPr>
          <a:xfrm>
            <a:off x="2208725" y="431441"/>
            <a:ext cx="6948153" cy="549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98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695459" y="2807594"/>
            <a:ext cx="1287887" cy="1197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 smtClean="0">
                <a:solidFill>
                  <a:schemeClr val="bg1"/>
                </a:solidFill>
              </a:rPr>
              <a:t>Video</a:t>
            </a:r>
            <a:endParaRPr lang="en-US" sz="23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68957" y="1468192"/>
            <a:ext cx="2446986" cy="746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Face Classifier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828799" y="2215166"/>
            <a:ext cx="759855" cy="669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768957" y="3258356"/>
            <a:ext cx="2446986" cy="746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Get Focused Area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992450" y="2434107"/>
            <a:ext cx="0" cy="618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768957" y="4765185"/>
            <a:ext cx="2446986" cy="1210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Select Corner Points (Features to track)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992450" y="4095483"/>
            <a:ext cx="0" cy="553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102439" y="4997004"/>
            <a:ext cx="2446986" cy="746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Track Features</a:t>
            </a:r>
            <a:br>
              <a:rPr lang="en-US" sz="2300" dirty="0" smtClean="0">
                <a:solidFill>
                  <a:schemeClr val="bg1"/>
                </a:solidFill>
              </a:rPr>
            </a:br>
            <a:r>
              <a:rPr lang="en-US" sz="2300" dirty="0" smtClean="0">
                <a:solidFill>
                  <a:schemeClr val="bg1"/>
                </a:solidFill>
              </a:rPr>
              <a:t>(Lucas </a:t>
            </a:r>
            <a:r>
              <a:rPr lang="en-US" sz="2300" dirty="0" err="1" smtClean="0">
                <a:solidFill>
                  <a:schemeClr val="bg1"/>
                </a:solidFill>
              </a:rPr>
              <a:t>Kanade</a:t>
            </a:r>
            <a:r>
              <a:rPr lang="en-US" sz="2300" dirty="0" smtClean="0">
                <a:solidFill>
                  <a:schemeClr val="bg1"/>
                </a:solidFill>
              </a:rPr>
              <a:t>)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409127" y="5370491"/>
            <a:ext cx="5280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20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695459" y="2807594"/>
            <a:ext cx="1287887" cy="1197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 smtClean="0">
                <a:solidFill>
                  <a:schemeClr val="bg1"/>
                </a:solidFill>
              </a:rPr>
              <a:t>Video</a:t>
            </a:r>
            <a:endParaRPr lang="en-US" sz="23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68957" y="1468192"/>
            <a:ext cx="2446986" cy="746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Face Classifier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828799" y="2215166"/>
            <a:ext cx="759855" cy="669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768957" y="3258356"/>
            <a:ext cx="2446986" cy="746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Get Focused Area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992450" y="2434107"/>
            <a:ext cx="0" cy="618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768957" y="4765185"/>
            <a:ext cx="2446986" cy="1210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Select Corner Points (Features to track)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992450" y="4095483"/>
            <a:ext cx="0" cy="553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102439" y="4997004"/>
            <a:ext cx="2446986" cy="746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Track Features</a:t>
            </a:r>
            <a:br>
              <a:rPr lang="en-US" sz="2300" dirty="0" smtClean="0">
                <a:solidFill>
                  <a:schemeClr val="bg1"/>
                </a:solidFill>
              </a:rPr>
            </a:br>
            <a:r>
              <a:rPr lang="en-US" sz="2300" dirty="0" smtClean="0">
                <a:solidFill>
                  <a:schemeClr val="bg1"/>
                </a:solidFill>
              </a:rPr>
              <a:t>(Lucas </a:t>
            </a:r>
            <a:r>
              <a:rPr lang="en-US" sz="2300" dirty="0" err="1" smtClean="0">
                <a:solidFill>
                  <a:schemeClr val="bg1"/>
                </a:solidFill>
              </a:rPr>
              <a:t>Kanade</a:t>
            </a:r>
            <a:r>
              <a:rPr lang="en-US" sz="2300" dirty="0" smtClean="0">
                <a:solidFill>
                  <a:schemeClr val="bg1"/>
                </a:solidFill>
              </a:rPr>
              <a:t>)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409127" y="5370491"/>
            <a:ext cx="5280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7207" t="13336" r="8163" b="10079"/>
          <a:stretch/>
        </p:blipFill>
        <p:spPr>
          <a:xfrm>
            <a:off x="596721" y="457200"/>
            <a:ext cx="11011436" cy="560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85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695459" y="2807594"/>
            <a:ext cx="1287887" cy="1197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 smtClean="0">
                <a:solidFill>
                  <a:schemeClr val="bg1"/>
                </a:solidFill>
              </a:rPr>
              <a:t>Video</a:t>
            </a:r>
            <a:endParaRPr lang="en-US" sz="23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68957" y="1468192"/>
            <a:ext cx="2446986" cy="746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Face Classifier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828799" y="2215166"/>
            <a:ext cx="759855" cy="669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768957" y="3258356"/>
            <a:ext cx="2446986" cy="746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Get Focused Area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992450" y="2434107"/>
            <a:ext cx="0" cy="618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768957" y="4765185"/>
            <a:ext cx="2446986" cy="1210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Select Corner Points (Features to track)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992450" y="4095483"/>
            <a:ext cx="0" cy="553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102439" y="4997004"/>
            <a:ext cx="2446986" cy="746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Track Features</a:t>
            </a:r>
            <a:br>
              <a:rPr lang="en-US" sz="2300" dirty="0" smtClean="0">
                <a:solidFill>
                  <a:schemeClr val="bg1"/>
                </a:solidFill>
              </a:rPr>
            </a:br>
            <a:r>
              <a:rPr lang="en-US" sz="2300" dirty="0" smtClean="0">
                <a:solidFill>
                  <a:schemeClr val="bg1"/>
                </a:solidFill>
              </a:rPr>
              <a:t>(Lucas </a:t>
            </a:r>
            <a:r>
              <a:rPr lang="en-US" sz="2300" dirty="0" err="1" smtClean="0">
                <a:solidFill>
                  <a:schemeClr val="bg1"/>
                </a:solidFill>
              </a:rPr>
              <a:t>Kanade</a:t>
            </a:r>
            <a:r>
              <a:rPr lang="en-US" sz="2300" dirty="0" smtClean="0">
                <a:solidFill>
                  <a:schemeClr val="bg1"/>
                </a:solidFill>
              </a:rPr>
              <a:t>)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409127" y="5370491"/>
            <a:ext cx="5280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025166" y="3258356"/>
            <a:ext cx="2446986" cy="746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Cubic Spline Interpolation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7325932" y="4185635"/>
            <a:ext cx="0" cy="669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28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695459" y="2807594"/>
            <a:ext cx="1287887" cy="1197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 smtClean="0">
                <a:solidFill>
                  <a:schemeClr val="bg1"/>
                </a:solidFill>
              </a:rPr>
              <a:t>Video</a:t>
            </a:r>
            <a:endParaRPr lang="en-US" sz="23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68957" y="1468192"/>
            <a:ext cx="2446986" cy="746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Face Classifier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828799" y="2215166"/>
            <a:ext cx="759855" cy="669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768957" y="3258356"/>
            <a:ext cx="2446986" cy="746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Get Focused Area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992450" y="2434107"/>
            <a:ext cx="0" cy="618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768957" y="4765185"/>
            <a:ext cx="2446986" cy="1210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Select Corner Points (Features to track)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992450" y="4095483"/>
            <a:ext cx="0" cy="553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102439" y="4997004"/>
            <a:ext cx="2446986" cy="746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Track Features</a:t>
            </a:r>
            <a:br>
              <a:rPr lang="en-US" sz="2300" dirty="0" smtClean="0">
                <a:solidFill>
                  <a:schemeClr val="bg1"/>
                </a:solidFill>
              </a:rPr>
            </a:br>
            <a:r>
              <a:rPr lang="en-US" sz="2300" dirty="0" smtClean="0">
                <a:solidFill>
                  <a:schemeClr val="bg1"/>
                </a:solidFill>
              </a:rPr>
              <a:t>(Lucas </a:t>
            </a:r>
            <a:r>
              <a:rPr lang="en-US" sz="2300" dirty="0" err="1" smtClean="0">
                <a:solidFill>
                  <a:schemeClr val="bg1"/>
                </a:solidFill>
              </a:rPr>
              <a:t>Kanade</a:t>
            </a:r>
            <a:r>
              <a:rPr lang="en-US" sz="2300" dirty="0" smtClean="0">
                <a:solidFill>
                  <a:schemeClr val="bg1"/>
                </a:solidFill>
              </a:rPr>
              <a:t>)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409127" y="5370491"/>
            <a:ext cx="5280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025166" y="3258356"/>
            <a:ext cx="2446986" cy="746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Cubic Spline Interpolation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7325932" y="4185635"/>
            <a:ext cx="0" cy="669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504" t="13689" r="8163" b="10608"/>
          <a:stretch/>
        </p:blipFill>
        <p:spPr>
          <a:xfrm>
            <a:off x="616039" y="489398"/>
            <a:ext cx="10972800" cy="553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9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695459" y="2807594"/>
            <a:ext cx="1287887" cy="1197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 smtClean="0">
                <a:solidFill>
                  <a:schemeClr val="bg1"/>
                </a:solidFill>
              </a:rPr>
              <a:t>Video</a:t>
            </a:r>
            <a:endParaRPr lang="en-US" sz="23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68957" y="1468192"/>
            <a:ext cx="2446986" cy="746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Face Classifier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828799" y="2215166"/>
            <a:ext cx="759855" cy="669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768957" y="3258356"/>
            <a:ext cx="2446986" cy="746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Get Focused Area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992450" y="2434107"/>
            <a:ext cx="0" cy="618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768957" y="4765185"/>
            <a:ext cx="2446986" cy="1210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Select Corner Points (Features to track)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992450" y="4095483"/>
            <a:ext cx="0" cy="553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102439" y="4997004"/>
            <a:ext cx="2446986" cy="746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Track Features</a:t>
            </a:r>
            <a:br>
              <a:rPr lang="en-US" sz="2300" dirty="0" smtClean="0">
                <a:solidFill>
                  <a:schemeClr val="bg1"/>
                </a:solidFill>
              </a:rPr>
            </a:br>
            <a:r>
              <a:rPr lang="en-US" sz="2300" dirty="0" smtClean="0">
                <a:solidFill>
                  <a:schemeClr val="bg1"/>
                </a:solidFill>
              </a:rPr>
              <a:t>(Lucas </a:t>
            </a:r>
            <a:r>
              <a:rPr lang="en-US" sz="2300" dirty="0" err="1" smtClean="0">
                <a:solidFill>
                  <a:schemeClr val="bg1"/>
                </a:solidFill>
              </a:rPr>
              <a:t>Kanade</a:t>
            </a:r>
            <a:r>
              <a:rPr lang="en-US" sz="2300" dirty="0" smtClean="0">
                <a:solidFill>
                  <a:schemeClr val="bg1"/>
                </a:solidFill>
              </a:rPr>
              <a:t>)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409127" y="5370491"/>
            <a:ext cx="5280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025166" y="3258356"/>
            <a:ext cx="2446986" cy="746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Cubic Spline Interpolation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7325932" y="4185635"/>
            <a:ext cx="0" cy="669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025166" y="1275009"/>
            <a:ext cx="2446986" cy="113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Butterworth Bandpass Filter</a:t>
            </a:r>
          </a:p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(0.75, 5) Hz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7248659" y="2550017"/>
            <a:ext cx="0" cy="502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3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695459" y="2807594"/>
            <a:ext cx="1287887" cy="1197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 smtClean="0">
                <a:solidFill>
                  <a:schemeClr val="bg1"/>
                </a:solidFill>
              </a:rPr>
              <a:t>Video</a:t>
            </a:r>
            <a:endParaRPr lang="en-US" sz="23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68957" y="1468192"/>
            <a:ext cx="2446986" cy="746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Face Classifier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828799" y="2215166"/>
            <a:ext cx="759855" cy="669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768957" y="3258356"/>
            <a:ext cx="2446986" cy="746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Get Focused Area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992450" y="2434107"/>
            <a:ext cx="0" cy="618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768957" y="4765185"/>
            <a:ext cx="2446986" cy="1210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Select Corner Points (Features to track)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992450" y="4095483"/>
            <a:ext cx="0" cy="553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102439" y="4997004"/>
            <a:ext cx="2446986" cy="746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Track Features</a:t>
            </a:r>
            <a:br>
              <a:rPr lang="en-US" sz="2300" dirty="0" smtClean="0">
                <a:solidFill>
                  <a:schemeClr val="bg1"/>
                </a:solidFill>
              </a:rPr>
            </a:br>
            <a:r>
              <a:rPr lang="en-US" sz="2300" dirty="0" smtClean="0">
                <a:solidFill>
                  <a:schemeClr val="bg1"/>
                </a:solidFill>
              </a:rPr>
              <a:t>(Lucas </a:t>
            </a:r>
            <a:r>
              <a:rPr lang="en-US" sz="2300" dirty="0" err="1" smtClean="0">
                <a:solidFill>
                  <a:schemeClr val="bg1"/>
                </a:solidFill>
              </a:rPr>
              <a:t>Kanade</a:t>
            </a:r>
            <a:r>
              <a:rPr lang="en-US" sz="2300" dirty="0" smtClean="0">
                <a:solidFill>
                  <a:schemeClr val="bg1"/>
                </a:solidFill>
              </a:rPr>
              <a:t>)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409127" y="5370491"/>
            <a:ext cx="5280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025166" y="3258356"/>
            <a:ext cx="2446986" cy="746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Cubic Spline Interpolation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7325932" y="4185635"/>
            <a:ext cx="0" cy="669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025166" y="1275009"/>
            <a:ext cx="2446986" cy="113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Butterworth Bandpass Filter</a:t>
            </a:r>
          </a:p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(0.75, 5) Hz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7248659" y="2550017"/>
            <a:ext cx="0" cy="502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8889" t="13512" r="7965" b="10432"/>
          <a:stretch/>
        </p:blipFill>
        <p:spPr>
          <a:xfrm>
            <a:off x="695459" y="476519"/>
            <a:ext cx="10818253" cy="556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3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695459" y="2807594"/>
            <a:ext cx="1287887" cy="1197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 smtClean="0">
                <a:solidFill>
                  <a:schemeClr val="bg1"/>
                </a:solidFill>
              </a:rPr>
              <a:t>Video</a:t>
            </a:r>
            <a:endParaRPr lang="en-US" sz="23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68957" y="1468192"/>
            <a:ext cx="2446986" cy="746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Face Classifier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828799" y="2215166"/>
            <a:ext cx="759855" cy="669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768957" y="3258356"/>
            <a:ext cx="2446986" cy="746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Get Focused Area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992450" y="2434107"/>
            <a:ext cx="0" cy="618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768957" y="4765185"/>
            <a:ext cx="2446986" cy="1210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Select Corner Points (Features to track)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992450" y="4095483"/>
            <a:ext cx="0" cy="553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102439" y="4997004"/>
            <a:ext cx="2446986" cy="746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Track Features</a:t>
            </a:r>
            <a:br>
              <a:rPr lang="en-US" sz="2300" dirty="0" smtClean="0">
                <a:solidFill>
                  <a:schemeClr val="bg1"/>
                </a:solidFill>
              </a:rPr>
            </a:br>
            <a:r>
              <a:rPr lang="en-US" sz="2300" dirty="0" smtClean="0">
                <a:solidFill>
                  <a:schemeClr val="bg1"/>
                </a:solidFill>
              </a:rPr>
              <a:t>(Lucas </a:t>
            </a:r>
            <a:r>
              <a:rPr lang="en-US" sz="2300" dirty="0" err="1" smtClean="0">
                <a:solidFill>
                  <a:schemeClr val="bg1"/>
                </a:solidFill>
              </a:rPr>
              <a:t>Kanade</a:t>
            </a:r>
            <a:r>
              <a:rPr lang="en-US" sz="2300" dirty="0" smtClean="0">
                <a:solidFill>
                  <a:schemeClr val="bg1"/>
                </a:solidFill>
              </a:rPr>
              <a:t>)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409127" y="5370491"/>
            <a:ext cx="5280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025166" y="3258356"/>
            <a:ext cx="2446986" cy="746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Cubic Spline Interpolation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7325932" y="4185635"/>
            <a:ext cx="0" cy="669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025166" y="1275009"/>
            <a:ext cx="2446986" cy="113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Butterworth Bandpass Filter</a:t>
            </a:r>
          </a:p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(0.75, 5) Hz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7248659" y="2550017"/>
            <a:ext cx="0" cy="502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9281375" y="1468192"/>
            <a:ext cx="2446986" cy="746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PCA to select the best component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8654602" y="1918952"/>
            <a:ext cx="489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51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695459" y="2807594"/>
            <a:ext cx="1287887" cy="1197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 smtClean="0">
                <a:solidFill>
                  <a:schemeClr val="bg1"/>
                </a:solidFill>
              </a:rPr>
              <a:t>Video</a:t>
            </a:r>
            <a:endParaRPr lang="en-US" sz="23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68957" y="1468192"/>
            <a:ext cx="2446986" cy="746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Face Classifier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828799" y="2215166"/>
            <a:ext cx="759855" cy="669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768957" y="3258356"/>
            <a:ext cx="2446986" cy="746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Get Focused Area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992450" y="2434107"/>
            <a:ext cx="0" cy="618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768957" y="4765185"/>
            <a:ext cx="2446986" cy="1210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Select Corner Points (Features to track)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992450" y="4095483"/>
            <a:ext cx="0" cy="553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102439" y="4997004"/>
            <a:ext cx="2446986" cy="746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Track Features</a:t>
            </a:r>
            <a:br>
              <a:rPr lang="en-US" sz="2300" dirty="0" smtClean="0">
                <a:solidFill>
                  <a:schemeClr val="bg1"/>
                </a:solidFill>
              </a:rPr>
            </a:br>
            <a:r>
              <a:rPr lang="en-US" sz="2300" dirty="0" smtClean="0">
                <a:solidFill>
                  <a:schemeClr val="bg1"/>
                </a:solidFill>
              </a:rPr>
              <a:t>(Lucas </a:t>
            </a:r>
            <a:r>
              <a:rPr lang="en-US" sz="2300" dirty="0" err="1" smtClean="0">
                <a:solidFill>
                  <a:schemeClr val="bg1"/>
                </a:solidFill>
              </a:rPr>
              <a:t>Kanade</a:t>
            </a:r>
            <a:r>
              <a:rPr lang="en-US" sz="2300" dirty="0" smtClean="0">
                <a:solidFill>
                  <a:schemeClr val="bg1"/>
                </a:solidFill>
              </a:rPr>
              <a:t>)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409127" y="5370491"/>
            <a:ext cx="5280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025166" y="3258356"/>
            <a:ext cx="2446986" cy="746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Cubic Spline Interpolation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7325932" y="4185635"/>
            <a:ext cx="0" cy="669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025166" y="1275009"/>
            <a:ext cx="2446986" cy="113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Butterworth Bandpass Filter</a:t>
            </a:r>
          </a:p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(0.75, 5) Hz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7248659" y="2550017"/>
            <a:ext cx="0" cy="502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9281375" y="1468192"/>
            <a:ext cx="2446986" cy="746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PCA to select the best component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8654602" y="1918952"/>
            <a:ext cx="489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6613" t="13689" r="7866" b="10255"/>
          <a:stretch/>
        </p:blipFill>
        <p:spPr>
          <a:xfrm>
            <a:off x="538766" y="412123"/>
            <a:ext cx="11127346" cy="556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6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4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3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1667" y="2597017"/>
            <a:ext cx="11938716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algn="ctr">
              <a:buClr>
                <a:schemeClr val="lt1"/>
              </a:buClr>
            </a:pPr>
            <a:r>
              <a:rPr lang="en-US" sz="2600" dirty="0"/>
              <a:t>We quantify a signal’s periodicity as the </a:t>
            </a:r>
            <a:r>
              <a:rPr lang="en-US" sz="2600" u="sng" dirty="0"/>
              <a:t>percentage of total spectral power accounted for by the frequency with maximal power </a:t>
            </a:r>
            <a:r>
              <a:rPr lang="en-US" sz="2600" dirty="0"/>
              <a:t>and its first harmonic</a:t>
            </a:r>
            <a:r>
              <a:rPr lang="en-US" sz="2600" dirty="0" smtClean="0"/>
              <a:t>. And thus select the most periodic signal.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77108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695459" y="2807594"/>
            <a:ext cx="1287887" cy="1197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 smtClean="0">
                <a:solidFill>
                  <a:schemeClr val="bg1"/>
                </a:solidFill>
              </a:rPr>
              <a:t>Video</a:t>
            </a:r>
            <a:endParaRPr lang="en-US" sz="23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68957" y="1468192"/>
            <a:ext cx="2446986" cy="746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Face Classifier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828799" y="2215166"/>
            <a:ext cx="759855" cy="669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768957" y="3258356"/>
            <a:ext cx="2446986" cy="746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Get Focused Area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992450" y="2434107"/>
            <a:ext cx="0" cy="618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768957" y="4765185"/>
            <a:ext cx="2446986" cy="1210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Select Corner Points (Features to track)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992450" y="4095483"/>
            <a:ext cx="0" cy="553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102439" y="4997004"/>
            <a:ext cx="2446986" cy="746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Track Features</a:t>
            </a:r>
            <a:br>
              <a:rPr lang="en-US" sz="2300" dirty="0" smtClean="0">
                <a:solidFill>
                  <a:schemeClr val="bg1"/>
                </a:solidFill>
              </a:rPr>
            </a:br>
            <a:r>
              <a:rPr lang="en-US" sz="2300" dirty="0" smtClean="0">
                <a:solidFill>
                  <a:schemeClr val="bg1"/>
                </a:solidFill>
              </a:rPr>
              <a:t>(Lucas </a:t>
            </a:r>
            <a:r>
              <a:rPr lang="en-US" sz="2300" dirty="0" err="1" smtClean="0">
                <a:solidFill>
                  <a:schemeClr val="bg1"/>
                </a:solidFill>
              </a:rPr>
              <a:t>Kanade</a:t>
            </a:r>
            <a:r>
              <a:rPr lang="en-US" sz="2300" dirty="0" smtClean="0">
                <a:solidFill>
                  <a:schemeClr val="bg1"/>
                </a:solidFill>
              </a:rPr>
              <a:t>)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409127" y="5370491"/>
            <a:ext cx="5280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025166" y="3258356"/>
            <a:ext cx="2446986" cy="746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Cubic Spline Interpolation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7325932" y="4185635"/>
            <a:ext cx="0" cy="669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025166" y="1275009"/>
            <a:ext cx="2446986" cy="113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Butterworth Bandpass Filter</a:t>
            </a:r>
          </a:p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(0.75, 5) Hz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7248659" y="2550017"/>
            <a:ext cx="0" cy="502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9281375" y="1468192"/>
            <a:ext cx="2446986" cy="746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PCA to select the best component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8654602" y="1918952"/>
            <a:ext cx="489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9281375" y="3219719"/>
            <a:ext cx="2446986" cy="746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Detect Peaks in Curve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0504868" y="2408349"/>
            <a:ext cx="0" cy="643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30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695459" y="2807594"/>
            <a:ext cx="1287887" cy="1197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 smtClean="0">
                <a:solidFill>
                  <a:schemeClr val="bg1"/>
                </a:solidFill>
              </a:rPr>
              <a:t>Video</a:t>
            </a:r>
            <a:endParaRPr lang="en-US" sz="23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68957" y="1468192"/>
            <a:ext cx="2446986" cy="746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Face Classifier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828799" y="2215166"/>
            <a:ext cx="759855" cy="669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768957" y="3258356"/>
            <a:ext cx="2446986" cy="746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Get Focused Area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992450" y="2434107"/>
            <a:ext cx="0" cy="618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768957" y="4765185"/>
            <a:ext cx="2446986" cy="1210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Select Corner Points (Features to track)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992450" y="4095483"/>
            <a:ext cx="0" cy="553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102439" y="4997004"/>
            <a:ext cx="2446986" cy="746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Track Features</a:t>
            </a:r>
            <a:br>
              <a:rPr lang="en-US" sz="2300" dirty="0" smtClean="0">
                <a:solidFill>
                  <a:schemeClr val="bg1"/>
                </a:solidFill>
              </a:rPr>
            </a:br>
            <a:r>
              <a:rPr lang="en-US" sz="2300" dirty="0" smtClean="0">
                <a:solidFill>
                  <a:schemeClr val="bg1"/>
                </a:solidFill>
              </a:rPr>
              <a:t>(Lucas </a:t>
            </a:r>
            <a:r>
              <a:rPr lang="en-US" sz="2300" dirty="0" err="1" smtClean="0">
                <a:solidFill>
                  <a:schemeClr val="bg1"/>
                </a:solidFill>
              </a:rPr>
              <a:t>Kanade</a:t>
            </a:r>
            <a:r>
              <a:rPr lang="en-US" sz="2300" dirty="0" smtClean="0">
                <a:solidFill>
                  <a:schemeClr val="bg1"/>
                </a:solidFill>
              </a:rPr>
              <a:t>)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409127" y="5370491"/>
            <a:ext cx="5280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025166" y="3258356"/>
            <a:ext cx="2446986" cy="746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Cubic Spline Interpolation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7325932" y="4185635"/>
            <a:ext cx="0" cy="669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025166" y="1275009"/>
            <a:ext cx="2446986" cy="113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Butterworth Bandpass Filter</a:t>
            </a:r>
          </a:p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(0.75, 5) Hz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7248659" y="2550017"/>
            <a:ext cx="0" cy="502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9281375" y="1468192"/>
            <a:ext cx="2446986" cy="746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PCA to select the best component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8654602" y="1918952"/>
            <a:ext cx="489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9281375" y="3219719"/>
            <a:ext cx="2446986" cy="746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Detect Peaks in Curve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0504868" y="2408349"/>
            <a:ext cx="0" cy="643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8196" t="12279" r="7668" b="11488"/>
          <a:stretch/>
        </p:blipFill>
        <p:spPr>
          <a:xfrm>
            <a:off x="429281" y="296214"/>
            <a:ext cx="11288347" cy="575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695459" y="2807594"/>
            <a:ext cx="1287887" cy="1197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 smtClean="0">
                <a:solidFill>
                  <a:schemeClr val="bg1"/>
                </a:solidFill>
              </a:rPr>
              <a:t>Video</a:t>
            </a:r>
            <a:endParaRPr lang="en-US" sz="23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68957" y="914401"/>
            <a:ext cx="2446986" cy="746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Face Classifier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828799" y="2215166"/>
            <a:ext cx="759855" cy="669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768957" y="2846232"/>
            <a:ext cx="2446986" cy="746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Get Focused Area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992450" y="1957588"/>
            <a:ext cx="0" cy="618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751785" y="4649273"/>
            <a:ext cx="2446986" cy="1210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Select Corner Points (Features to track)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992449" y="3837906"/>
            <a:ext cx="1" cy="682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059510" y="4881092"/>
            <a:ext cx="2446986" cy="746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Track Features</a:t>
            </a:r>
            <a:br>
              <a:rPr lang="en-US" sz="2300" dirty="0" smtClean="0">
                <a:solidFill>
                  <a:schemeClr val="bg1"/>
                </a:solidFill>
              </a:rPr>
            </a:br>
            <a:r>
              <a:rPr lang="en-US" sz="2300" dirty="0" smtClean="0">
                <a:solidFill>
                  <a:schemeClr val="bg1"/>
                </a:solidFill>
              </a:rPr>
              <a:t>(Lucas </a:t>
            </a:r>
            <a:r>
              <a:rPr lang="en-US" sz="2300" dirty="0" err="1" smtClean="0">
                <a:solidFill>
                  <a:schemeClr val="bg1"/>
                </a:solidFill>
              </a:rPr>
              <a:t>Kanade</a:t>
            </a:r>
            <a:r>
              <a:rPr lang="en-US" sz="2300" dirty="0" smtClean="0">
                <a:solidFill>
                  <a:schemeClr val="bg1"/>
                </a:solidFill>
              </a:rPr>
              <a:t>)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409127" y="5370491"/>
            <a:ext cx="5280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025166" y="2884868"/>
            <a:ext cx="2446986" cy="746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Cubic Spline Interpolation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7283003" y="3895862"/>
            <a:ext cx="0" cy="669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937161" y="721218"/>
            <a:ext cx="2446986" cy="1133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Butterworth Bandpass Filter</a:t>
            </a:r>
          </a:p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(0.75, 5) Hz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7248659" y="2157211"/>
            <a:ext cx="0" cy="502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9281375" y="901522"/>
            <a:ext cx="2446986" cy="746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PCA to select the best component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8628844" y="1287888"/>
            <a:ext cx="489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9257763" y="2871992"/>
            <a:ext cx="2446986" cy="746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Detect Peaks in Curve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0504868" y="1893194"/>
            <a:ext cx="0" cy="643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9661302" y="4481846"/>
            <a:ext cx="1891048" cy="15454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bg1"/>
                </a:solidFill>
              </a:rPr>
              <a:t>Compute BPM</a:t>
            </a:r>
            <a:endParaRPr lang="en-US" sz="2200" b="1" dirty="0">
              <a:solidFill>
                <a:schemeClr val="bg1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0606826" y="3837906"/>
            <a:ext cx="0" cy="437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23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2609896"/>
            <a:ext cx="1219199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algn="ctr">
              <a:buClr>
                <a:schemeClr val="lt1"/>
              </a:buClr>
            </a:pPr>
            <a:r>
              <a:rPr lang="en-US" sz="3200" i="1" dirty="0"/>
              <a:t>f</a:t>
            </a:r>
            <a:r>
              <a:rPr lang="en-US" sz="3200" i="1" dirty="0" smtClean="0"/>
              <a:t>s</a:t>
            </a:r>
            <a:r>
              <a:rPr lang="en-US" sz="3200" dirty="0" smtClean="0"/>
              <a:t> = sampling frequency</a:t>
            </a:r>
          </a:p>
          <a:p>
            <a:pPr marL="228600" lvl="0" algn="ctr">
              <a:buClr>
                <a:schemeClr val="lt1"/>
              </a:buClr>
            </a:pPr>
            <a:endParaRPr lang="en-US" sz="3200" dirty="0" smtClean="0"/>
          </a:p>
          <a:p>
            <a:pPr marL="228600" lvl="0" algn="ctr">
              <a:buClr>
                <a:schemeClr val="lt1"/>
              </a:buClr>
            </a:pPr>
            <a:r>
              <a:rPr lang="en-US" sz="3200" i="1" dirty="0" err="1" smtClean="0"/>
              <a:t>fpulse</a:t>
            </a:r>
            <a:r>
              <a:rPr lang="en-US" sz="3200" dirty="0" smtClean="0"/>
              <a:t> = max </a:t>
            </a:r>
            <a:r>
              <a:rPr lang="en-US" sz="3200" dirty="0" err="1" smtClean="0"/>
              <a:t>freq</a:t>
            </a:r>
            <a:r>
              <a:rPr lang="en-US" sz="3200" dirty="0" smtClean="0"/>
              <a:t> of the chosen signal</a:t>
            </a:r>
          </a:p>
          <a:p>
            <a:pPr marL="228600" lvl="0" algn="ctr">
              <a:buClr>
                <a:schemeClr val="lt1"/>
              </a:buClr>
            </a:pPr>
            <a:endParaRPr lang="en-US" sz="3200" dirty="0" smtClean="0"/>
          </a:p>
          <a:p>
            <a:pPr marL="228600" lvl="0" algn="ctr">
              <a:buClr>
                <a:schemeClr val="lt1"/>
              </a:buClr>
            </a:pPr>
            <a:r>
              <a:rPr lang="en-US" sz="3200" i="1" dirty="0" err="1" smtClean="0"/>
              <a:t>RR_intervals</a:t>
            </a:r>
            <a:r>
              <a:rPr lang="en-US" sz="3200" dirty="0" smtClean="0"/>
              <a:t> = [</a:t>
            </a:r>
            <a:r>
              <a:rPr lang="en-US" sz="3200" dirty="0" err="1" smtClean="0"/>
              <a:t>consc</a:t>
            </a:r>
            <a:r>
              <a:rPr lang="en-US" sz="3200" dirty="0" smtClean="0"/>
              <a:t>. detected peak distances]</a:t>
            </a:r>
          </a:p>
          <a:p>
            <a:pPr marL="228600" lvl="0" algn="ctr">
              <a:buClr>
                <a:schemeClr val="lt1"/>
              </a:buClr>
            </a:pPr>
            <a:endParaRPr lang="en-US" sz="32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-1" y="565528"/>
            <a:ext cx="121920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algn="ctr">
              <a:buClr>
                <a:schemeClr val="lt1"/>
              </a:buClr>
            </a:pPr>
            <a:r>
              <a:rPr lang="en-US" sz="4500" i="1" dirty="0" err="1"/>
              <a:t>pulseRate</a:t>
            </a:r>
            <a:r>
              <a:rPr lang="en-US" sz="4500" dirty="0"/>
              <a:t> = 60 * </a:t>
            </a:r>
            <a:r>
              <a:rPr lang="en-US" sz="4500" i="1" dirty="0"/>
              <a:t>fs</a:t>
            </a:r>
            <a:r>
              <a:rPr lang="en-US" sz="4500" dirty="0"/>
              <a:t> / mean(</a:t>
            </a:r>
            <a:r>
              <a:rPr lang="en-US" sz="4500" i="1" dirty="0" err="1"/>
              <a:t>RR_intervals</a:t>
            </a:r>
            <a:r>
              <a:rPr lang="en-US" sz="4500" dirty="0"/>
              <a:t>)  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81342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173361" y="180304"/>
            <a:ext cx="10055629" cy="97879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" sz="5400" b="1" dirty="0" smtClean="0">
                <a:solidFill>
                  <a:srgbClr val="9FC5E8"/>
                </a:solidFill>
                <a:latin typeface="+mn-lt"/>
                <a:cs typeface="Times New Roman"/>
                <a:sym typeface="Times New Roman"/>
              </a:rPr>
              <a:t>VERIFICATION OF PULSE RATE FINDINGS</a:t>
            </a:r>
            <a:endParaRPr lang="en-US" sz="5400" b="1" dirty="0"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80304" y="2472744"/>
            <a:ext cx="5769736" cy="33098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u="sng" dirty="0" smtClean="0">
                <a:solidFill>
                  <a:schemeClr val="bg1"/>
                </a:solidFill>
              </a:rPr>
              <a:t>Tested on self recorded videos</a:t>
            </a:r>
          </a:p>
          <a:p>
            <a:pPr algn="ctr"/>
            <a:endParaRPr lang="en-US" sz="25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2500" dirty="0" smtClean="0">
                <a:solidFill>
                  <a:schemeClr val="bg1"/>
                </a:solidFill>
              </a:rPr>
              <a:t>Calculated BPM from our algorithm was verified with the results of </a:t>
            </a:r>
            <a:r>
              <a:rPr lang="en-US" sz="2500" b="1" u="sng" dirty="0" smtClean="0">
                <a:solidFill>
                  <a:schemeClr val="bg1"/>
                </a:solidFill>
              </a:rPr>
              <a:t>MI band</a:t>
            </a:r>
            <a:r>
              <a:rPr lang="en-US" sz="2500" b="1" dirty="0" smtClean="0">
                <a:solidFill>
                  <a:schemeClr val="bg1"/>
                </a:solidFill>
              </a:rPr>
              <a:t> </a:t>
            </a:r>
            <a:r>
              <a:rPr lang="en-US" sz="2500" dirty="0" smtClean="0">
                <a:solidFill>
                  <a:schemeClr val="bg1"/>
                </a:solidFill>
              </a:rPr>
              <a:t>that the subject was wearing at the time of recording.</a:t>
            </a:r>
            <a:endParaRPr lang="en-US" sz="25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6112" t="15978" r="23704" b="16416"/>
          <a:stretch/>
        </p:blipFill>
        <p:spPr>
          <a:xfrm>
            <a:off x="8846841" y="2028420"/>
            <a:ext cx="1683409" cy="12750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6211" t="16154" r="23407" b="17473"/>
          <a:stretch/>
        </p:blipFill>
        <p:spPr>
          <a:xfrm>
            <a:off x="6465005" y="2002662"/>
            <a:ext cx="1790985" cy="13265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32051" t="16329" r="25089" b="17297"/>
          <a:stretch/>
        </p:blipFill>
        <p:spPr>
          <a:xfrm>
            <a:off x="10295037" y="3690214"/>
            <a:ext cx="1655728" cy="14415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36208" t="25132" r="35879" b="33495"/>
          <a:stretch/>
        </p:blipFill>
        <p:spPr>
          <a:xfrm>
            <a:off x="8135854" y="3868402"/>
            <a:ext cx="1552691" cy="12939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l="38881" t="18266" r="27366" b="17650"/>
          <a:stretch/>
        </p:blipFill>
        <p:spPr>
          <a:xfrm>
            <a:off x="6201175" y="3764055"/>
            <a:ext cx="1407659" cy="15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3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173361" y="180304"/>
            <a:ext cx="10055629" cy="97879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" sz="5400" b="1" dirty="0" smtClean="0">
                <a:solidFill>
                  <a:srgbClr val="9FC5E8"/>
                </a:solidFill>
                <a:latin typeface="+mn-lt"/>
                <a:cs typeface="Times New Roman"/>
                <a:sym typeface="Times New Roman"/>
              </a:rPr>
              <a:t>VERIFICATION OF PULSE RATE FINDINGS</a:t>
            </a:r>
            <a:endParaRPr lang="en-US" sz="5400" b="1" dirty="0"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21972" y="2472744"/>
            <a:ext cx="5628068" cy="33098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</a:rPr>
              <a:t>Tested on self recorded videos</a:t>
            </a:r>
          </a:p>
          <a:p>
            <a:pPr algn="ctr"/>
            <a:endParaRPr lang="en-US" sz="25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2500" dirty="0" smtClean="0">
                <a:solidFill>
                  <a:schemeClr val="bg1"/>
                </a:solidFill>
              </a:rPr>
              <a:t>Calculated BPM from our algorithm was verified with the results of </a:t>
            </a:r>
            <a:r>
              <a:rPr lang="en-US" sz="2500" u="sng" dirty="0" smtClean="0">
                <a:solidFill>
                  <a:schemeClr val="bg1"/>
                </a:solidFill>
              </a:rPr>
              <a:t>MI band</a:t>
            </a:r>
            <a:r>
              <a:rPr lang="en-US" sz="2500" dirty="0" smtClean="0">
                <a:solidFill>
                  <a:schemeClr val="bg1"/>
                </a:solidFill>
              </a:rPr>
              <a:t> that the subject was wearing at the time of recording.</a:t>
            </a:r>
            <a:endParaRPr lang="en-US" sz="25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4827" t="14041" r="14003" b="12897"/>
          <a:stretch/>
        </p:blipFill>
        <p:spPr>
          <a:xfrm>
            <a:off x="321973" y="1545464"/>
            <a:ext cx="7742622" cy="44689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723" y="1545464"/>
            <a:ext cx="3559934" cy="355993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260723" y="5267459"/>
            <a:ext cx="3559934" cy="746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71 BPM, 73 BPM, 75 BPM, …</a:t>
            </a:r>
            <a:endParaRPr lang="en-US" sz="2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45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173361" y="180304"/>
            <a:ext cx="10055629" cy="97879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" sz="5400" b="1" dirty="0" smtClean="0">
                <a:solidFill>
                  <a:srgbClr val="9FC5E8"/>
                </a:solidFill>
                <a:latin typeface="+mn-lt"/>
                <a:cs typeface="Times New Roman"/>
                <a:sym typeface="Times New Roman"/>
              </a:rPr>
              <a:t>VERIFICATION OF PULSE RATE FINDINGS</a:t>
            </a:r>
            <a:endParaRPr lang="en-US" sz="5400" b="1" dirty="0"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21972" y="2472744"/>
            <a:ext cx="5628068" cy="33098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</a:rPr>
              <a:t>Test 1</a:t>
            </a:r>
          </a:p>
          <a:p>
            <a:pPr algn="ctr"/>
            <a:r>
              <a:rPr lang="en-US" sz="2500" b="1" dirty="0" smtClean="0">
                <a:solidFill>
                  <a:schemeClr val="bg1"/>
                </a:solidFill>
              </a:rPr>
              <a:t>Tested on self recorded videos</a:t>
            </a:r>
          </a:p>
          <a:p>
            <a:pPr algn="ctr"/>
            <a:endParaRPr lang="en-US" sz="25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2500" dirty="0" smtClean="0">
                <a:solidFill>
                  <a:schemeClr val="bg1"/>
                </a:solidFill>
              </a:rPr>
              <a:t>Calculated BPM from our algorithm was verified with the results of </a:t>
            </a:r>
            <a:r>
              <a:rPr lang="en-US" sz="2500" u="sng" dirty="0" smtClean="0">
                <a:solidFill>
                  <a:schemeClr val="bg1"/>
                </a:solidFill>
              </a:rPr>
              <a:t>MI band</a:t>
            </a:r>
            <a:r>
              <a:rPr lang="en-US" sz="2500" dirty="0" smtClean="0">
                <a:solidFill>
                  <a:schemeClr val="bg1"/>
                </a:solidFill>
              </a:rPr>
              <a:t> that the subject was wearing at the time of recording.</a:t>
            </a:r>
            <a:endParaRPr lang="en-US" sz="25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9087" t="11928" r="8460" b="11840"/>
          <a:stretch/>
        </p:blipFill>
        <p:spPr>
          <a:xfrm>
            <a:off x="277207" y="386366"/>
            <a:ext cx="11223627" cy="583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44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80178" y="605307"/>
            <a:ext cx="10055629" cy="97879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" sz="5400" b="1" dirty="0" smtClean="0">
                <a:solidFill>
                  <a:srgbClr val="9FC5E8"/>
                </a:solidFill>
                <a:latin typeface="+mn-lt"/>
                <a:cs typeface="Times New Roman"/>
                <a:sym typeface="Times New Roman"/>
              </a:rPr>
              <a:t>CALCULATION OF HRV</a:t>
            </a:r>
            <a:endParaRPr lang="en-US" sz="5400" b="1" dirty="0"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2033720"/>
            <a:ext cx="121920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algn="ctr">
              <a:buClr>
                <a:schemeClr val="lt1"/>
              </a:buClr>
            </a:pPr>
            <a:r>
              <a:rPr lang="en-US" sz="4500" i="1" dirty="0" smtClean="0"/>
              <a:t>HRV</a:t>
            </a:r>
            <a:r>
              <a:rPr lang="en-US" sz="4500" dirty="0" smtClean="0"/>
              <a:t> </a:t>
            </a:r>
            <a:r>
              <a:rPr lang="en-US" sz="4500" dirty="0"/>
              <a:t>= </a:t>
            </a:r>
            <a:r>
              <a:rPr lang="en-US" sz="4500" i="1" dirty="0" smtClean="0"/>
              <a:t>fs</a:t>
            </a:r>
            <a:r>
              <a:rPr lang="en-US" sz="4500" dirty="0" smtClean="0"/>
              <a:t> </a:t>
            </a:r>
            <a:r>
              <a:rPr lang="en-US" sz="4500" dirty="0"/>
              <a:t>/ </a:t>
            </a:r>
            <a:r>
              <a:rPr lang="en-US" sz="4500" dirty="0" smtClean="0"/>
              <a:t>samples in one </a:t>
            </a:r>
            <a:r>
              <a:rPr lang="en-US" sz="4500" i="1" dirty="0" err="1" smtClean="0"/>
              <a:t>RR_interval</a:t>
            </a:r>
            <a:r>
              <a:rPr lang="en-US" sz="4500" dirty="0" smtClean="0"/>
              <a:t> </a:t>
            </a:r>
            <a:endParaRPr lang="en-US" sz="4500" dirty="0"/>
          </a:p>
        </p:txBody>
      </p:sp>
      <p:sp>
        <p:nvSpPr>
          <p:cNvPr id="5" name="Rectangle 4"/>
          <p:cNvSpPr/>
          <p:nvPr/>
        </p:nvSpPr>
        <p:spPr>
          <a:xfrm>
            <a:off x="0" y="2970504"/>
            <a:ext cx="1219199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algn="ctr">
              <a:buClr>
                <a:schemeClr val="lt1"/>
              </a:buClr>
            </a:pPr>
            <a:r>
              <a:rPr lang="en-US" sz="3200" i="1" dirty="0"/>
              <a:t>HRV for peaks 1 and 2 = 0.984615, sample distance = 130.000000</a:t>
            </a:r>
          </a:p>
          <a:p>
            <a:pPr marL="228600" lvl="0" algn="ctr">
              <a:buClr>
                <a:schemeClr val="lt1"/>
              </a:buClr>
            </a:pPr>
            <a:r>
              <a:rPr lang="en-US" sz="3200" i="1" dirty="0"/>
              <a:t>HRV for peaks 2 and 3 = 0.941176, sample distance = 136.000000</a:t>
            </a:r>
          </a:p>
          <a:p>
            <a:pPr marL="228600" lvl="0" algn="ctr">
              <a:buClr>
                <a:schemeClr val="lt1"/>
              </a:buClr>
            </a:pPr>
            <a:r>
              <a:rPr lang="en-US" sz="3200" i="1" dirty="0"/>
              <a:t>HRV for peaks 3 and 4 = 0.955224, sample distance = 134.000000</a:t>
            </a:r>
          </a:p>
          <a:p>
            <a:pPr marL="228600" lvl="0" algn="ctr">
              <a:buClr>
                <a:schemeClr val="lt1"/>
              </a:buClr>
            </a:pPr>
            <a:r>
              <a:rPr lang="en-US" sz="3200" i="1" dirty="0"/>
              <a:t>HRV for peaks 4 and 5 = 1.000000, sample distance = 128.000000</a:t>
            </a:r>
          </a:p>
          <a:p>
            <a:pPr marL="228600" lvl="0" algn="ctr">
              <a:buClr>
                <a:schemeClr val="lt1"/>
              </a:buClr>
            </a:pPr>
            <a:r>
              <a:rPr lang="en-US" sz="3200" i="1" dirty="0"/>
              <a:t>HRV for peaks 5 and 6 = 1.024000, sample distance = </a:t>
            </a:r>
            <a:r>
              <a:rPr lang="en-US" sz="3200" i="1" dirty="0" smtClean="0"/>
              <a:t>125.000000</a:t>
            </a:r>
          </a:p>
          <a:p>
            <a:pPr marL="228600" lvl="0" algn="ctr">
              <a:buClr>
                <a:schemeClr val="lt1"/>
              </a:buClr>
            </a:pPr>
            <a:r>
              <a:rPr lang="en-US" sz="3200" i="1" dirty="0" smtClean="0"/>
              <a:t>…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04950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8196" t="12279" r="7668" b="11488"/>
          <a:stretch/>
        </p:blipFill>
        <p:spPr>
          <a:xfrm>
            <a:off x="429281" y="296214"/>
            <a:ext cx="11288347" cy="575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330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3361" y="180304"/>
            <a:ext cx="10055629" cy="978795"/>
          </a:xfrm>
        </p:spPr>
        <p:txBody>
          <a:bodyPr>
            <a:noAutofit/>
          </a:bodyPr>
          <a:lstStyle/>
          <a:p>
            <a:pPr algn="ctr"/>
            <a:r>
              <a:rPr lang="en" sz="5400" b="1" dirty="0" smtClean="0">
                <a:solidFill>
                  <a:srgbClr val="9FC5E8"/>
                </a:solidFill>
                <a:latin typeface="+mn-lt"/>
                <a:cs typeface="Times New Roman"/>
                <a:sym typeface="Times New Roman"/>
              </a:rPr>
              <a:t>INTRODUCTION</a:t>
            </a:r>
            <a:endParaRPr lang="en-US" sz="5400" b="1" dirty="0"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9242" y="1583113"/>
            <a:ext cx="11088709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285750" algn="just">
              <a:buClr>
                <a:schemeClr val="lt1"/>
              </a:buClr>
              <a:buFont typeface="Arial" panose="020B0604020202020204" pitchFamily="34" charset="0"/>
              <a:buChar char="•"/>
            </a:pPr>
            <a:endParaRPr lang="en-US" sz="2200" dirty="0" smtClean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Times New Roman"/>
              <a:cs typeface="Times New Roman"/>
              <a:sym typeface="Times New Roman"/>
            </a:endParaRPr>
          </a:p>
          <a:p>
            <a:pPr marL="514350" lvl="0" indent="-285750" algn="just">
              <a:buClr>
                <a:schemeClr val="lt1"/>
              </a:buClr>
              <a:buFont typeface="Arial" panose="020B0604020202020204" pitchFamily="34" charset="0"/>
              <a:buChar char="•"/>
            </a:pPr>
            <a:r>
              <a:rPr lang="en-US" sz="2300" dirty="0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/>
                <a:cs typeface="Times New Roman"/>
                <a:sym typeface="Times New Roman"/>
              </a:rPr>
              <a:t>In </a:t>
            </a:r>
            <a:r>
              <a:rPr lang="en-US" sz="2300" dirty="0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/>
                <a:cs typeface="Times New Roman"/>
                <a:sym typeface="Times New Roman"/>
              </a:rPr>
              <a:t>this project, we aim to </a:t>
            </a:r>
            <a:r>
              <a:rPr lang="en-US" sz="2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exploit subtle head oscillations that accompany the cardiac cycle to extract information about </a:t>
            </a:r>
            <a:r>
              <a:rPr lang="en-US" sz="23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cardiac activity from videos</a:t>
            </a:r>
            <a:r>
              <a:rPr lang="en-US" sz="2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514350" lvl="0" indent="-285750" algn="just">
              <a:buClr>
                <a:schemeClr val="lt1"/>
              </a:buClr>
              <a:buFont typeface="Arial" panose="020B0604020202020204" pitchFamily="34" charset="0"/>
              <a:buChar char="•"/>
            </a:pPr>
            <a:endParaRPr lang="en-US" sz="23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lvl="0" indent="-285750" algn="just">
              <a:buClr>
                <a:schemeClr val="lt1"/>
              </a:buClr>
              <a:buFont typeface="Arial" panose="020B0604020202020204" pitchFamily="34" charset="0"/>
              <a:buChar char="•"/>
            </a:pPr>
            <a:r>
              <a:rPr lang="en-US" sz="2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cyclical movement of blood from the heart to the head causes the </a:t>
            </a:r>
            <a:r>
              <a:rPr lang="en-US" sz="23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head to move in a periodic motion</a:t>
            </a:r>
            <a:r>
              <a:rPr lang="en-US" sz="2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Our algorithm </a:t>
            </a:r>
            <a:r>
              <a:rPr lang="en-US" sz="23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detects pulse</a:t>
            </a:r>
            <a:r>
              <a:rPr lang="en-US" sz="2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from this movement</a:t>
            </a:r>
            <a:r>
              <a:rPr lang="en-US" sz="2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514350" lvl="0" indent="-285750" algn="just">
              <a:buClr>
                <a:schemeClr val="lt1"/>
              </a:buClr>
              <a:buFont typeface="Arial" panose="020B0604020202020204" pitchFamily="34" charset="0"/>
              <a:buChar char="•"/>
            </a:pPr>
            <a:endParaRPr lang="en" sz="2300" dirty="0" smtClean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Times New Roman"/>
              <a:cs typeface="Times New Roman"/>
              <a:sym typeface="Times New Roman"/>
            </a:endParaRPr>
          </a:p>
          <a:p>
            <a:pPr marL="514350" lvl="0" indent="-285750">
              <a:buClr>
                <a:schemeClr val="lt1"/>
              </a:buClr>
              <a:buFont typeface="Arial" panose="020B0604020202020204" pitchFamily="34" charset="0"/>
              <a:buChar char="•"/>
            </a:pPr>
            <a:r>
              <a:rPr lang="en-US" sz="2300" dirty="0"/>
              <a:t>The </a:t>
            </a:r>
            <a:r>
              <a:rPr lang="en-US" sz="2300" dirty="0" err="1"/>
              <a:t>ballistocardiograph</a:t>
            </a:r>
            <a:r>
              <a:rPr lang="en-US" sz="2300" dirty="0"/>
              <a:t> (BCG) is a measure of ballistic forces on the heart. </a:t>
            </a:r>
            <a:r>
              <a:rPr lang="en-US" sz="2300" b="1" dirty="0" err="1"/>
              <a:t>Ballistocardiography</a:t>
            </a:r>
            <a:r>
              <a:rPr lang="en-US" sz="2300" dirty="0"/>
              <a:t> is a technique for producing a graphical representation of repetitive motions of the human body arising from the </a:t>
            </a:r>
            <a:r>
              <a:rPr lang="en-US" sz="2300" u="sng" dirty="0"/>
              <a:t>sudden ejection of blood into the great vessels with each heart beat</a:t>
            </a:r>
            <a:r>
              <a:rPr lang="en-US" sz="2300" dirty="0"/>
              <a:t>.</a:t>
            </a:r>
            <a:endParaRPr lang="en" sz="2300" dirty="0" smtClean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Times New Roman"/>
              <a:cs typeface="Times New Roman"/>
              <a:sym typeface="Times New Roman"/>
            </a:endParaRPr>
          </a:p>
          <a:p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179897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imes New Roman"/>
                <a:cs typeface="Times New Roman"/>
                <a:sym typeface="Times New Roman"/>
              </a:rPr>
              <a:t>BALLISTOCARDIOGRAPHY</a:t>
            </a:r>
            <a:endParaRPr lang="en-US" sz="2400" b="1" u="sng" dirty="0"/>
          </a:p>
        </p:txBody>
      </p:sp>
    </p:spTree>
    <p:extLst>
      <p:ext uri="{BB962C8B-B14F-4D97-AF65-F5344CB8AC3E}">
        <p14:creationId xmlns:p14="http://schemas.microsoft.com/office/powerpoint/2010/main" val="278984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2094740"/>
            <a:ext cx="1219199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algn="ctr">
              <a:buClr>
                <a:schemeClr val="lt1"/>
              </a:buClr>
            </a:pPr>
            <a:r>
              <a:rPr lang="en-US" sz="3200" i="1" dirty="0" smtClean="0"/>
              <a:t>We calculated HRVs for 11 subjects in the following moods –</a:t>
            </a:r>
          </a:p>
          <a:p>
            <a:pPr marL="228600" lvl="0" algn="ctr">
              <a:buClr>
                <a:schemeClr val="lt1"/>
              </a:buClr>
            </a:pPr>
            <a:endParaRPr lang="en-US" sz="3200" i="1" dirty="0" smtClean="0"/>
          </a:p>
          <a:p>
            <a:pPr marL="228600" lvl="0" algn="ctr">
              <a:buClr>
                <a:schemeClr val="lt1"/>
              </a:buClr>
            </a:pPr>
            <a:r>
              <a:rPr lang="en-US" sz="3200" b="1" i="1" dirty="0" smtClean="0"/>
              <a:t>POSITIVE</a:t>
            </a:r>
            <a:r>
              <a:rPr lang="en-US" sz="3200" i="1" dirty="0" smtClean="0"/>
              <a:t> – {</a:t>
            </a:r>
            <a:r>
              <a:rPr lang="en-US" sz="3200" dirty="0"/>
              <a:t>fun, exciting, joy, happy, cheerful</a:t>
            </a:r>
            <a:r>
              <a:rPr lang="en-US" sz="3200" i="1" dirty="0" smtClean="0"/>
              <a:t>}</a:t>
            </a:r>
          </a:p>
          <a:p>
            <a:pPr marL="228600" lvl="0" algn="ctr">
              <a:buClr>
                <a:schemeClr val="lt1"/>
              </a:buClr>
            </a:pPr>
            <a:r>
              <a:rPr lang="en-US" sz="3200" b="1" i="1" dirty="0" smtClean="0"/>
              <a:t>NEGATIVE</a:t>
            </a:r>
            <a:r>
              <a:rPr lang="en-US" sz="3200" i="1" dirty="0" smtClean="0"/>
              <a:t> = {</a:t>
            </a:r>
            <a:r>
              <a:rPr lang="en-US" sz="3200" dirty="0"/>
              <a:t>sad, depressing, hate, sentimental, melancholy</a:t>
            </a:r>
            <a:r>
              <a:rPr lang="en-US" sz="3200" i="1" dirty="0" smtClean="0"/>
              <a:t>}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12920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67299" y="502275"/>
            <a:ext cx="10055629" cy="97879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" sz="5400" b="1" dirty="0" smtClean="0">
                <a:solidFill>
                  <a:srgbClr val="9FC5E8"/>
                </a:solidFill>
                <a:latin typeface="+mn-lt"/>
                <a:cs typeface="Times New Roman"/>
                <a:sym typeface="Times New Roman"/>
              </a:rPr>
              <a:t>FOR ANY 02 SUBJECTS</a:t>
            </a:r>
            <a:endParaRPr lang="en-US" sz="5400" b="1" dirty="0"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789" t="11928" r="7768" b="11135"/>
          <a:stretch/>
        </p:blipFill>
        <p:spPr>
          <a:xfrm>
            <a:off x="135226" y="1907921"/>
            <a:ext cx="5959030" cy="30890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393" t="11928" r="8064" b="10431"/>
          <a:stretch/>
        </p:blipFill>
        <p:spPr>
          <a:xfrm>
            <a:off x="6189864" y="1907921"/>
            <a:ext cx="5911984" cy="30890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78447" y="5275821"/>
            <a:ext cx="121919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algn="ctr">
              <a:buClr>
                <a:schemeClr val="lt1"/>
              </a:buClr>
            </a:pPr>
            <a:r>
              <a:rPr lang="en-US" sz="3200" i="1" dirty="0" smtClean="0"/>
              <a:t>Negative emotions – Relatively More Right Skewed, mean &gt; median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92573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14397" y="115909"/>
            <a:ext cx="10055629" cy="97879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" sz="5400" b="1" dirty="0" smtClean="0">
                <a:solidFill>
                  <a:srgbClr val="9FC5E8"/>
                </a:solidFill>
                <a:latin typeface="+mn-lt"/>
                <a:cs typeface="Times New Roman"/>
                <a:sym typeface="Times New Roman"/>
              </a:rPr>
              <a:t>FOR ALL SUBJECTS COMBINED</a:t>
            </a:r>
            <a:endParaRPr lang="en-US" sz="5400" b="1" dirty="0"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701" t="11048" r="8461" b="10783"/>
          <a:stretch/>
        </p:blipFill>
        <p:spPr>
          <a:xfrm>
            <a:off x="914397" y="1415437"/>
            <a:ext cx="10161431" cy="53266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00888" y="802316"/>
            <a:ext cx="121919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algn="ctr">
              <a:buClr>
                <a:schemeClr val="lt1"/>
              </a:buClr>
            </a:pPr>
            <a:r>
              <a:rPr lang="en-US" sz="3200" i="1" dirty="0" smtClean="0"/>
              <a:t>Central Limit Theorem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51235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364213"/>
              </p:ext>
            </p:extLst>
          </p:nvPr>
        </p:nvGraphicFramePr>
        <p:xfrm>
          <a:off x="711061" y="147206"/>
          <a:ext cx="10660983" cy="67107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94296"/>
                <a:gridCol w="2394296"/>
                <a:gridCol w="609365"/>
                <a:gridCol w="609365"/>
                <a:gridCol w="609365"/>
                <a:gridCol w="609365"/>
                <a:gridCol w="609365"/>
                <a:gridCol w="609365"/>
                <a:gridCol w="609365"/>
                <a:gridCol w="609365"/>
                <a:gridCol w="417923"/>
                <a:gridCol w="191442"/>
                <a:gridCol w="388106"/>
              </a:tblGrid>
              <a:tr h="22661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Sub. No.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Statistical Measure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bg1"/>
                          </a:solidFill>
                          <a:effectLst/>
                        </a:rPr>
                        <a:t>Positive </a:t>
                      </a:r>
                      <a:r>
                        <a:rPr lang="en-US" sz="1100" b="1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3.59, 8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bg1"/>
                          </a:solidFill>
                          <a:effectLst/>
                        </a:rPr>
                        <a:t>Negative </a:t>
                      </a:r>
                      <a:r>
                        <a:rPr lang="en-US" sz="1100" b="1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0, 6.65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6617"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01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Area under the curve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36.16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42.03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66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Standard Deviation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0.26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0.255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66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Skewness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-0.314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-0.208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218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Val Scale (Skewness)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5.76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0.91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277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Area for intervals (0.3)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0.14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5.4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0.98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6.25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</a:tr>
              <a:tr h="226617"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02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Area under the curve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25.50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32.009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66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Standard Deviation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0.282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0.287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66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Skewness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0.012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-0.027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218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Val Scale (Skewness)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5.33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3.58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277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Area for intervals (0.3)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0.62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5.44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0.86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4.84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</a:tr>
              <a:tr h="226617"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03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Area under the curve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31.888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53.369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66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Standard Deviation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0.231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0.345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66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Skewness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0.0756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0.697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218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Val Scale (Skewness)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4.79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3.76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277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Area for intervals (0.3)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2.95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6.65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2.41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6.08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8.11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</a:tr>
              <a:tr h="226617"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04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Area under the curve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47.587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56.433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66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Standard Deviation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0.316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0.300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66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Skewness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0.738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0.889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218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Val Scale (Skewness)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3.59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0.0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277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Area for intervals (0.3)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3.55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7.34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8.41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2.96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7.70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8.53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</a:tr>
              <a:tr h="226617"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05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Area under the curve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22.725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27.435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66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Standard Deviation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0.363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0.343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66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Skewness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1.046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1.081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218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Val Scale (Skewness)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5.4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6.65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629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Area for intervals (0.3)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0.24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8.27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8.51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0.55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8.44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8.63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059" marR="48059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02823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" y="5607946"/>
            <a:ext cx="121919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algn="ctr">
              <a:buClr>
                <a:schemeClr val="lt1"/>
              </a:buClr>
            </a:pPr>
            <a:r>
              <a:rPr lang="en-US" sz="3200" i="1" dirty="0" smtClean="0"/>
              <a:t>Negative emotions – Relatively More Right Skewed, mean &gt; median</a:t>
            </a:r>
            <a:endParaRPr lang="en-US" sz="3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393" t="11928" r="8064" b="10431"/>
          <a:stretch/>
        </p:blipFill>
        <p:spPr>
          <a:xfrm>
            <a:off x="1171977" y="340679"/>
            <a:ext cx="9848045" cy="514572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55806" y="3641434"/>
            <a:ext cx="11226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algn="ctr">
              <a:buClr>
                <a:schemeClr val="lt1"/>
              </a:buClr>
            </a:pPr>
            <a:r>
              <a:rPr lang="en-US" sz="3200" i="1" dirty="0" err="1" smtClean="0"/>
              <a:t>Neg</a:t>
            </a:r>
            <a:endParaRPr lang="en-US" sz="32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-55807" y="1469535"/>
            <a:ext cx="11226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algn="ctr">
              <a:buClr>
                <a:schemeClr val="lt1"/>
              </a:buClr>
            </a:pPr>
            <a:r>
              <a:rPr lang="en-US" sz="3200" i="1" dirty="0" err="1" smtClean="0"/>
              <a:t>Pos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7386608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099292"/>
            <a:ext cx="121919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algn="ctr">
              <a:buClr>
                <a:schemeClr val="lt1"/>
              </a:buClr>
            </a:pPr>
            <a:r>
              <a:rPr lang="en-US" sz="4000" i="1" dirty="0" smtClean="0"/>
              <a:t>Thank you</a:t>
            </a:r>
            <a:endParaRPr lang="en-US" sz="4000" dirty="0" smtClean="0"/>
          </a:p>
        </p:txBody>
      </p:sp>
      <p:sp>
        <p:nvSpPr>
          <p:cNvPr id="3" name="Shape 61"/>
          <p:cNvSpPr txBox="1"/>
          <p:nvPr/>
        </p:nvSpPr>
        <p:spPr>
          <a:xfrm>
            <a:off x="667721" y="4345467"/>
            <a:ext cx="4176000" cy="1172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b="1" dirty="0" smtClean="0">
                <a:solidFill>
                  <a:srgbClr val="9FC5E8"/>
                </a:solidFill>
              </a:rPr>
              <a:t>Group members :</a:t>
            </a:r>
            <a:endParaRPr lang="en" sz="2400" b="1" dirty="0">
              <a:solidFill>
                <a:srgbClr val="9FC5E8"/>
              </a:solidFill>
            </a:endParaRPr>
          </a:p>
          <a:p>
            <a:r>
              <a:rPr lang="en" sz="2400" b="1" dirty="0" smtClean="0">
                <a:solidFill>
                  <a:srgbClr val="9FC5E8"/>
                </a:solidFill>
              </a:rPr>
              <a:t>Praneel Rathore IIT2013034</a:t>
            </a:r>
            <a:br>
              <a:rPr lang="en" sz="2400" b="1" dirty="0" smtClean="0">
                <a:solidFill>
                  <a:srgbClr val="9FC5E8"/>
                </a:solidFill>
              </a:rPr>
            </a:br>
            <a:r>
              <a:rPr lang="en" sz="2400" b="1" dirty="0" smtClean="0">
                <a:solidFill>
                  <a:srgbClr val="9FC5E8"/>
                </a:solidFill>
              </a:rPr>
              <a:t>Aayush Garg IIT2013061</a:t>
            </a:r>
          </a:p>
          <a:p>
            <a:r>
              <a:rPr lang="en" sz="2400" b="1" dirty="0" smtClean="0">
                <a:solidFill>
                  <a:srgbClr val="9FC5E8"/>
                </a:solidFill>
              </a:rPr>
              <a:t>Nipun Manocha IIT2013124</a:t>
            </a:r>
            <a:endParaRPr lang="en" sz="2400" b="1" dirty="0">
              <a:solidFill>
                <a:srgbClr val="9FC5E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35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63639"/>
            <a:ext cx="12192000" cy="978795"/>
          </a:xfrm>
        </p:spPr>
        <p:txBody>
          <a:bodyPr>
            <a:noAutofit/>
          </a:bodyPr>
          <a:lstStyle/>
          <a:p>
            <a:pPr algn="ctr"/>
            <a:r>
              <a:rPr lang="en" sz="5400" b="1" dirty="0" smtClean="0">
                <a:solidFill>
                  <a:srgbClr val="9FC5E8"/>
                </a:solidFill>
                <a:latin typeface="+mn-lt"/>
                <a:cs typeface="Times New Roman"/>
                <a:sym typeface="Times New Roman"/>
              </a:rPr>
              <a:t>PROBLEM</a:t>
            </a:r>
            <a:endParaRPr lang="en-US" sz="5400" b="1" dirty="0"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125017"/>
            <a:ext cx="12192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algn="just">
              <a:buClr>
                <a:schemeClr val="lt1"/>
              </a:buClr>
            </a:pPr>
            <a:endParaRPr lang="en" sz="2800" b="1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Times New Roman"/>
              <a:cs typeface="Times New Roman"/>
              <a:sym typeface="Times New Roman"/>
            </a:endParaRPr>
          </a:p>
          <a:p>
            <a:pPr marL="228600" lvl="0" algn="ctr">
              <a:buClr>
                <a:schemeClr val="lt1"/>
              </a:buClr>
            </a:pPr>
            <a:r>
              <a:rPr lang="en-US" sz="2800" dirty="0" smtClean="0"/>
              <a:t>To </a:t>
            </a:r>
            <a:r>
              <a:rPr lang="en-US" sz="2800" dirty="0" smtClean="0"/>
              <a:t>develop a new technique which is </a:t>
            </a:r>
            <a:r>
              <a:rPr lang="en-US" sz="2800" dirty="0" smtClean="0"/>
              <a:t>to </a:t>
            </a:r>
            <a:r>
              <a:rPr lang="en-US" sz="2800" dirty="0" smtClean="0"/>
              <a:t>measure parameters associated with </a:t>
            </a:r>
            <a:r>
              <a:rPr lang="en-US" sz="2800" dirty="0" smtClean="0"/>
              <a:t>pulse rate (</a:t>
            </a:r>
            <a:r>
              <a:rPr lang="en-US" sz="2800" u="sng" dirty="0" smtClean="0"/>
              <a:t>Heart Rate Variability</a:t>
            </a:r>
            <a:r>
              <a:rPr lang="en-US" sz="2800" dirty="0" smtClean="0"/>
              <a:t>) </a:t>
            </a:r>
            <a:r>
              <a:rPr lang="en-US" sz="2800" dirty="0" smtClean="0"/>
              <a:t>and in turn </a:t>
            </a:r>
            <a:r>
              <a:rPr lang="en-US" sz="2800" dirty="0" smtClean="0"/>
              <a:t>depicting change </a:t>
            </a:r>
            <a:r>
              <a:rPr lang="en-US" sz="2800" dirty="0" smtClean="0"/>
              <a:t>in </a:t>
            </a:r>
            <a:r>
              <a:rPr lang="en-US" sz="2800" dirty="0" smtClean="0"/>
              <a:t>emotions (</a:t>
            </a:r>
            <a:r>
              <a:rPr lang="en-US" sz="2800" u="sng" dirty="0" smtClean="0"/>
              <a:t>positive/negative</a:t>
            </a:r>
            <a:r>
              <a:rPr lang="en-US" sz="2800" dirty="0" smtClean="0"/>
              <a:t>) </a:t>
            </a:r>
            <a:r>
              <a:rPr lang="en-US" sz="2800" dirty="0" smtClean="0"/>
              <a:t>using hedonic response.</a:t>
            </a:r>
          </a:p>
          <a:p>
            <a:pPr marL="228600" lvl="0" algn="just">
              <a:buClr>
                <a:schemeClr val="lt1"/>
              </a:buClr>
            </a:pPr>
            <a:endParaRPr lang="en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Times New Roman"/>
              <a:cs typeface="Times New Roman"/>
              <a:sym typeface="Times New Roman"/>
            </a:endParaRPr>
          </a:p>
          <a:p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0987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3361" y="180304"/>
            <a:ext cx="10055629" cy="978795"/>
          </a:xfrm>
        </p:spPr>
        <p:txBody>
          <a:bodyPr>
            <a:noAutofit/>
          </a:bodyPr>
          <a:lstStyle/>
          <a:p>
            <a:pPr algn="ctr"/>
            <a:r>
              <a:rPr lang="en" sz="5400" b="1" dirty="0" smtClean="0">
                <a:solidFill>
                  <a:srgbClr val="9FC5E8"/>
                </a:solidFill>
                <a:latin typeface="+mn-lt"/>
                <a:cs typeface="Times New Roman"/>
                <a:sym typeface="Times New Roman"/>
              </a:rPr>
              <a:t>PROJECT OBJECTIVES</a:t>
            </a:r>
            <a:endParaRPr lang="en-US" sz="5400" b="1" dirty="0"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28033" y="1348569"/>
            <a:ext cx="11062952" cy="4357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24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develop contact-less, cable less, non-invasive and simple technique to measure important heart related parameters, </a:t>
            </a:r>
            <a:r>
              <a:rPr lang="en-US" sz="2400" u="sng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Pulse Rate</a:t>
            </a:r>
            <a:r>
              <a:rPr lang="en-US" sz="24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400" u="sng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Heart Rate Variability</a:t>
            </a:r>
            <a:r>
              <a:rPr lang="en-US" sz="24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br>
              <a:rPr lang="en-US" sz="24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2400" dirty="0" smtClean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●"/>
            </a:pPr>
            <a:r>
              <a:rPr lang="en-US" sz="24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technique should record pulse rate and Heart Rate Variability using </a:t>
            </a:r>
            <a:r>
              <a:rPr lang="en-US" sz="2400" u="sng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head </a:t>
            </a:r>
            <a:r>
              <a:rPr lang="en-US" sz="2400" u="sng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vibrations in </a:t>
            </a:r>
            <a:r>
              <a:rPr lang="en-US" sz="2400" u="sng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video</a:t>
            </a:r>
            <a:r>
              <a:rPr lang="en-US" sz="24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24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24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2400" dirty="0" smtClean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</a:pPr>
            <a:r>
              <a:rPr lang="en-US" sz="24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 </a:t>
            </a:r>
            <a:r>
              <a:rPr lang="en-US" sz="24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help of this technique, we should be able to </a:t>
            </a:r>
            <a:r>
              <a:rPr lang="en-US" sz="2400" u="sng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classify the mood/emotion of a subject as positive or </a:t>
            </a:r>
            <a:r>
              <a:rPr lang="en-US" sz="2400" u="sng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negative</a:t>
            </a:r>
            <a:r>
              <a:rPr lang="en-US" sz="24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400" b="1" dirty="0"/>
              <a:t>Positive</a:t>
            </a:r>
            <a:r>
              <a:rPr lang="en-US" sz="2400" dirty="0"/>
              <a:t> = {fun, exciting, joy, happy, cheerful}</a:t>
            </a:r>
          </a:p>
          <a:p>
            <a:pPr algn="ctr"/>
            <a:r>
              <a:rPr lang="en-US" sz="2400" b="1" dirty="0"/>
              <a:t>Negative</a:t>
            </a:r>
            <a:r>
              <a:rPr lang="en-US" sz="2400" dirty="0"/>
              <a:t> = {sad, depressing, hate, sentimental, melancholy}</a:t>
            </a:r>
          </a:p>
        </p:txBody>
      </p:sp>
    </p:spTree>
    <p:extLst>
      <p:ext uri="{BB962C8B-B14F-4D97-AF65-F5344CB8AC3E}">
        <p14:creationId xmlns:p14="http://schemas.microsoft.com/office/powerpoint/2010/main" val="309181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3361" y="180304"/>
            <a:ext cx="10055629" cy="978795"/>
          </a:xfrm>
        </p:spPr>
        <p:txBody>
          <a:bodyPr>
            <a:noAutofit/>
          </a:bodyPr>
          <a:lstStyle/>
          <a:p>
            <a:pPr algn="ctr"/>
            <a:r>
              <a:rPr lang="en" sz="5400" b="1" dirty="0" smtClean="0">
                <a:solidFill>
                  <a:srgbClr val="9FC5E8"/>
                </a:solidFill>
                <a:latin typeface="+mn-lt"/>
                <a:cs typeface="Times New Roman"/>
                <a:sym typeface="Times New Roman"/>
              </a:rPr>
              <a:t>TECHNOLOGY USED</a:t>
            </a:r>
            <a:endParaRPr lang="en-US" sz="5400" b="1" dirty="0"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66670" y="1503115"/>
            <a:ext cx="11062952" cy="448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15000"/>
              </a:lnSpc>
              <a:buFont typeface="Arial" panose="020B0604020202020204" pitchFamily="34" charset="0"/>
              <a:buChar char="●"/>
            </a:pPr>
            <a:endParaRPr lang="en-US" sz="22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3031" y="1772938"/>
            <a:ext cx="11977351" cy="3609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700"/>
              </a:spcAft>
            </a:pPr>
            <a:r>
              <a:rPr lang="en-US" sz="2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Python 2.7</a:t>
            </a:r>
          </a:p>
          <a:p>
            <a:pPr algn="ctr">
              <a:lnSpc>
                <a:spcPct val="120000"/>
              </a:lnSpc>
              <a:spcAft>
                <a:spcPts val="700"/>
              </a:spcAft>
            </a:pPr>
            <a:r>
              <a:rPr lang="en-US" sz="2800" dirty="0" err="1" smtClean="0">
                <a:latin typeface="Calibri" panose="020F0502020204030204" pitchFamily="34" charset="0"/>
                <a:ea typeface="Liberation Serif"/>
                <a:cs typeface="Liberation Serif"/>
              </a:rPr>
              <a:t>OpenCV</a:t>
            </a:r>
            <a:r>
              <a:rPr lang="en-US" sz="2800" dirty="0" smtClean="0">
                <a:latin typeface="Calibri" panose="020F0502020204030204" pitchFamily="34" charset="0"/>
                <a:ea typeface="Liberation Serif"/>
                <a:cs typeface="Liberation Serif"/>
              </a:rPr>
              <a:t> 2.4.10</a:t>
            </a:r>
          </a:p>
          <a:p>
            <a:pPr algn="ctr">
              <a:lnSpc>
                <a:spcPct val="120000"/>
              </a:lnSpc>
              <a:spcAft>
                <a:spcPts val="700"/>
              </a:spcAft>
            </a:pPr>
            <a:r>
              <a:rPr lang="en-US" sz="2800" dirty="0" err="1" smtClean="0">
                <a:latin typeface="Calibri" panose="020F0502020204030204" pitchFamily="34" charset="0"/>
                <a:ea typeface="Liberation Serif"/>
                <a:cs typeface="Liberation Serif"/>
              </a:rPr>
              <a:t>Scipy</a:t>
            </a:r>
            <a:r>
              <a:rPr lang="en-US" sz="2800" dirty="0" smtClean="0">
                <a:latin typeface="Calibri" panose="020F0502020204030204" pitchFamily="34" charset="0"/>
                <a:ea typeface="Liberation Serif"/>
                <a:cs typeface="Liberation Serif"/>
              </a:rPr>
              <a:t> 0.18.1</a:t>
            </a:r>
          </a:p>
          <a:p>
            <a:pPr algn="ctr">
              <a:lnSpc>
                <a:spcPct val="120000"/>
              </a:lnSpc>
              <a:spcAft>
                <a:spcPts val="700"/>
              </a:spcAft>
            </a:pPr>
            <a:r>
              <a:rPr lang="en-US" sz="2800" dirty="0" err="1" smtClean="0">
                <a:latin typeface="Calibri" panose="020F0502020204030204" pitchFamily="34" charset="0"/>
                <a:ea typeface="Liberation Serif"/>
                <a:cs typeface="Liberation Serif"/>
              </a:rPr>
              <a:t>Numpy</a:t>
            </a:r>
            <a:r>
              <a:rPr lang="en-US" sz="2800" dirty="0" smtClean="0">
                <a:latin typeface="Calibri" panose="020F0502020204030204" pitchFamily="34" charset="0"/>
                <a:ea typeface="Liberation Serif"/>
                <a:cs typeface="Liberation Serif"/>
              </a:rPr>
              <a:t> 1.11.2</a:t>
            </a:r>
          </a:p>
          <a:p>
            <a:pPr algn="ctr">
              <a:lnSpc>
                <a:spcPct val="120000"/>
              </a:lnSpc>
              <a:spcAft>
                <a:spcPts val="700"/>
              </a:spcAft>
            </a:pPr>
            <a:r>
              <a:rPr lang="en-US" sz="2800" dirty="0" err="1" smtClean="0">
                <a:latin typeface="Calibri" panose="020F0502020204030204" pitchFamily="34" charset="0"/>
                <a:ea typeface="Liberation Serif"/>
                <a:cs typeface="Liberation Serif"/>
              </a:rPr>
              <a:t>Matplotlib</a:t>
            </a:r>
            <a:r>
              <a:rPr lang="en-US" sz="2800" dirty="0" smtClean="0">
                <a:latin typeface="Calibri" panose="020F0502020204030204" pitchFamily="34" charset="0"/>
                <a:ea typeface="Liberation Serif"/>
                <a:cs typeface="Liberation Serif"/>
              </a:rPr>
              <a:t> 1.5.3</a:t>
            </a:r>
          </a:p>
          <a:p>
            <a:pPr algn="ctr">
              <a:lnSpc>
                <a:spcPct val="120000"/>
              </a:lnSpc>
              <a:spcAft>
                <a:spcPts val="700"/>
              </a:spcAft>
            </a:pPr>
            <a:r>
              <a:rPr lang="en-US" sz="2800" dirty="0" err="1" smtClean="0">
                <a:latin typeface="Calibri" panose="020F0502020204030204" pitchFamily="34" charset="0"/>
                <a:ea typeface="Liberation Serif"/>
                <a:cs typeface="Liberation Serif"/>
              </a:rPr>
              <a:t>PeakUtils</a:t>
            </a:r>
            <a:r>
              <a:rPr lang="en-US" sz="2800" dirty="0" smtClean="0">
                <a:latin typeface="Calibri" panose="020F0502020204030204" pitchFamily="34" charset="0"/>
                <a:ea typeface="Liberation Serif"/>
                <a:cs typeface="Liberation Serif"/>
              </a:rPr>
              <a:t> 1.0.3</a:t>
            </a:r>
            <a:endParaRPr lang="en-US" sz="2800" dirty="0" smtClean="0">
              <a:latin typeface="Calibri" panose="020F0502020204030204" pitchFamily="34" charset="0"/>
              <a:ea typeface="Liberation Serif"/>
              <a:cs typeface="Liberation Serif"/>
            </a:endParaRPr>
          </a:p>
        </p:txBody>
      </p:sp>
    </p:spTree>
    <p:extLst>
      <p:ext uri="{BB962C8B-B14F-4D97-AF65-F5344CB8AC3E}">
        <p14:creationId xmlns:p14="http://schemas.microsoft.com/office/powerpoint/2010/main" val="341070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846231"/>
            <a:ext cx="12191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7200" b="1" dirty="0" smtClean="0">
                <a:solidFill>
                  <a:srgbClr val="9FC5E8"/>
                </a:solidFill>
                <a:cs typeface="Times New Roman"/>
                <a:sym typeface="Times New Roman"/>
              </a:rPr>
              <a:t>METHODOLOGY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91440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695459" y="2807594"/>
            <a:ext cx="1287887" cy="1197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 smtClean="0">
                <a:solidFill>
                  <a:schemeClr val="bg1"/>
                </a:solidFill>
              </a:rPr>
              <a:t>Video</a:t>
            </a:r>
            <a:endParaRPr lang="en-US" sz="23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68957" y="1468192"/>
            <a:ext cx="2446986" cy="746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Face Classifier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828799" y="2215166"/>
            <a:ext cx="759855" cy="669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768957" y="3258356"/>
            <a:ext cx="2446986" cy="746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Get Focused Area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992450" y="2434107"/>
            <a:ext cx="0" cy="618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99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695459" y="2807594"/>
            <a:ext cx="1287887" cy="1197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 smtClean="0">
                <a:solidFill>
                  <a:schemeClr val="bg1"/>
                </a:solidFill>
              </a:rPr>
              <a:t>Video</a:t>
            </a:r>
            <a:endParaRPr lang="en-US" sz="23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68957" y="1468192"/>
            <a:ext cx="2446986" cy="746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Face Classifier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828799" y="2215166"/>
            <a:ext cx="759855" cy="669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768957" y="3258356"/>
            <a:ext cx="2446986" cy="746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bg1"/>
                </a:solidFill>
              </a:rPr>
              <a:t>Get Focused Area</a:t>
            </a: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992450" y="2434107"/>
            <a:ext cx="0" cy="618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-118" t="3125" r="47558" b="22227"/>
          <a:stretch/>
        </p:blipFill>
        <p:spPr>
          <a:xfrm>
            <a:off x="2421228" y="321972"/>
            <a:ext cx="6838682" cy="546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82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CA72677B-2F8C-4192-8EBE-D360BE3B2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1005</TotalTime>
  <Words>1051</Words>
  <Application>Microsoft Office PowerPoint</Application>
  <PresentationFormat>Widescreen</PresentationFormat>
  <Paragraphs>303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Liberation Serif</vt:lpstr>
      <vt:lpstr>Times New Roman</vt:lpstr>
      <vt:lpstr>Retrospect</vt:lpstr>
      <vt:lpstr>      DETECTION OF HEDONIC RESPONSE USING BALLISTOCARDIOGRAPHY (BCG) </vt:lpstr>
      <vt:lpstr>PowerPoint Presentation</vt:lpstr>
      <vt:lpstr>INTRODUCTION</vt:lpstr>
      <vt:lpstr>PROBLEM</vt:lpstr>
      <vt:lpstr>PROJECT OBJECTIVES</vt:lpstr>
      <vt:lpstr>TECHNOLOGY USED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DETECTION OF HEDONIC RESPONSE USING BALLISTOCARDIOGRAPHY (BCG)</dc:title>
  <dc:creator>Nipun Manocha</dc:creator>
  <cp:lastModifiedBy>Aayush Garg</cp:lastModifiedBy>
  <cp:revision>75</cp:revision>
  <dcterms:created xsi:type="dcterms:W3CDTF">2016-11-30T13:31:09Z</dcterms:created>
  <dcterms:modified xsi:type="dcterms:W3CDTF">2016-12-01T19:51:32Z</dcterms:modified>
</cp:coreProperties>
</file>